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4.jpg" ContentType="image/jpe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61"/>
  </p:notesMasterIdLst>
  <p:sldIdLst>
    <p:sldId id="257" r:id="rId2"/>
    <p:sldId id="258" r:id="rId3"/>
    <p:sldId id="259" r:id="rId4"/>
    <p:sldId id="366" r:id="rId5"/>
    <p:sldId id="660" r:id="rId6"/>
    <p:sldId id="653" r:id="rId7"/>
    <p:sldId id="654" r:id="rId8"/>
    <p:sldId id="655" r:id="rId9"/>
    <p:sldId id="656" r:id="rId10"/>
    <p:sldId id="657" r:id="rId11"/>
    <p:sldId id="912" r:id="rId12"/>
    <p:sldId id="659" r:id="rId13"/>
    <p:sldId id="913" r:id="rId14"/>
    <p:sldId id="927" r:id="rId15"/>
    <p:sldId id="928" r:id="rId16"/>
    <p:sldId id="921" r:id="rId17"/>
    <p:sldId id="920" r:id="rId18"/>
    <p:sldId id="922" r:id="rId19"/>
    <p:sldId id="924" r:id="rId20"/>
    <p:sldId id="923" r:id="rId21"/>
    <p:sldId id="925" r:id="rId22"/>
    <p:sldId id="937" r:id="rId23"/>
    <p:sldId id="938" r:id="rId24"/>
    <p:sldId id="926" r:id="rId25"/>
    <p:sldId id="930" r:id="rId26"/>
    <p:sldId id="931" r:id="rId27"/>
    <p:sldId id="933" r:id="rId28"/>
    <p:sldId id="934" r:id="rId29"/>
    <p:sldId id="936" r:id="rId30"/>
    <p:sldId id="935" r:id="rId31"/>
    <p:sldId id="940" r:id="rId32"/>
    <p:sldId id="932" r:id="rId33"/>
    <p:sldId id="939" r:id="rId34"/>
    <p:sldId id="955" r:id="rId35"/>
    <p:sldId id="941" r:id="rId36"/>
    <p:sldId id="942" r:id="rId37"/>
    <p:sldId id="946" r:id="rId38"/>
    <p:sldId id="943" r:id="rId39"/>
    <p:sldId id="915" r:id="rId40"/>
    <p:sldId id="954" r:id="rId41"/>
    <p:sldId id="916" r:id="rId42"/>
    <p:sldId id="944" r:id="rId43"/>
    <p:sldId id="947" r:id="rId44"/>
    <p:sldId id="948" r:id="rId45"/>
    <p:sldId id="949" r:id="rId46"/>
    <p:sldId id="950" r:id="rId47"/>
    <p:sldId id="951" r:id="rId48"/>
    <p:sldId id="952" r:id="rId49"/>
    <p:sldId id="953" r:id="rId50"/>
    <p:sldId id="914" r:id="rId51"/>
    <p:sldId id="917" r:id="rId52"/>
    <p:sldId id="918" r:id="rId53"/>
    <p:sldId id="919" r:id="rId54"/>
    <p:sldId id="957" r:id="rId55"/>
    <p:sldId id="929" r:id="rId56"/>
    <p:sldId id="956" r:id="rId57"/>
    <p:sldId id="337" r:id="rId58"/>
    <p:sldId id="276" r:id="rId59"/>
    <p:sldId id="277" r:id="rId60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E73"/>
    <a:srgbClr val="4F5764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9" d="100"/>
          <a:sy n="89" d="100"/>
        </p:scale>
        <p:origin x="846" y="108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5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2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169"/>
            <a:ext cx="2057400" cy="439270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169"/>
            <a:ext cx="6019800" cy="4392708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3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0352" y="40805"/>
            <a:ext cx="830329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027"/>
            <a:ext cx="64008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3839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415" indent="-257415">
              <a:buFontTx/>
              <a:buBlip>
                <a:blip r:embed="rId2"/>
              </a:buBlip>
              <a:defRPr/>
            </a:lvl1pPr>
            <a:lvl2pPr marL="557733" indent="-214513">
              <a:buSzPct val="70000"/>
              <a:buFontTx/>
              <a:buBlip>
                <a:blip r:embed="rId3"/>
              </a:buBlip>
              <a:defRPr/>
            </a:lvl2pPr>
            <a:lvl3pPr marL="858050" indent="-171610">
              <a:buSzPct val="80000"/>
              <a:buFontTx/>
              <a:buBlip>
                <a:blip r:embed="rId2"/>
              </a:buBlip>
              <a:defRPr/>
            </a:lvl3pPr>
            <a:lvl4pPr marL="1201270" indent="-171610">
              <a:buSzPct val="65000"/>
              <a:buFontTx/>
              <a:buBlip>
                <a:blip r:embed="rId3"/>
              </a:buBlip>
              <a:defRPr/>
            </a:lvl4pPr>
            <a:lvl5pPr marL="1544490" indent="-171610">
              <a:buFontTx/>
              <a:buBlip>
                <a:blip r:embed="rId4"/>
              </a:buBlip>
              <a:defRPr/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58B4500-4B12-486B-9ACF-B1166DDF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41611"/>
            <a:ext cx="7272808" cy="3789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2344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2"/>
            <a:ext cx="4038600" cy="3397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9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2401"/>
            <a:ext cx="4041775" cy="4802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2667"/>
            <a:ext cx="4041775" cy="29662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1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04981"/>
            <a:ext cx="3008313" cy="87234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077326"/>
            <a:ext cx="3008313" cy="35215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5"/>
            <a:ext cx="5486400" cy="60420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95E-34A2-AA4D-9868-153B79C4F40E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fiap_elemento1.png">
            <a:extLst>
              <a:ext uri="{FF2B5EF4-FFF2-40B4-BE49-F238E27FC236}">
                <a16:creationId xmlns:a16="http://schemas.microsoft.com/office/drawing/2014/main" id="{BC1E70F3-7777-5A4C-A91B-972B92D521D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9205-9656-6046-8C3D-28FDB8803E63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71682"/>
            <a:ext cx="2895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71682"/>
            <a:ext cx="21336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49B36-4058-3742-A64C-523393E04A2E}" type="slidenum">
              <a:rPr lang="en-US" smtClean="0"/>
              <a:t>‹nº›</a:t>
            </a:fld>
            <a:endParaRPr lang="en-US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2287E5D5-86AA-BA41-AD5B-C512E4ADA64F}"/>
              </a:ext>
            </a:extLst>
          </p:cNvPr>
          <p:cNvGrpSpPr/>
          <p:nvPr userDrawn="1"/>
        </p:nvGrpSpPr>
        <p:grpSpPr>
          <a:xfrm>
            <a:off x="8083482" y="167634"/>
            <a:ext cx="884670" cy="138982"/>
            <a:chOff x="7919542" y="328894"/>
            <a:chExt cx="957000" cy="150345"/>
          </a:xfrm>
        </p:grpSpPr>
        <p:pic>
          <p:nvPicPr>
            <p:cNvPr id="13" name="Imagem 1">
              <a:extLst>
                <a:ext uri="{FF2B5EF4-FFF2-40B4-BE49-F238E27FC236}">
                  <a16:creationId xmlns:a16="http://schemas.microsoft.com/office/drawing/2014/main" id="{88405014-CFAE-AA46-826B-C6318AB3B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4" name="Picture 10" descr="mba.png">
              <a:extLst>
                <a:ext uri="{FF2B5EF4-FFF2-40B4-BE49-F238E27FC236}">
                  <a16:creationId xmlns:a16="http://schemas.microsoft.com/office/drawing/2014/main" id="{45D96DEE-F149-EB4A-95B1-85F69FCBE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61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9" r:id="rId13"/>
    <p:sldLayoutId id="2147483730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68" y="-4763"/>
            <a:ext cx="9160936" cy="5153026"/>
          </a:xfrm>
          <a:prstGeom prst="rect">
            <a:avLst/>
          </a:prstGeom>
        </p:spPr>
      </p:pic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54" y="1018281"/>
            <a:ext cx="1809092" cy="486646"/>
          </a:xfrm>
          <a:prstGeom prst="rect">
            <a:avLst/>
          </a:prstGeom>
        </p:spPr>
      </p:pic>
      <p:pic>
        <p:nvPicPr>
          <p:cNvPr id="2" name="Picture 1" descr="fiap_element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5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C9F0D-7041-44B1-95A1-A8FDE4A4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Aprendizagem de máquina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C35CC7-2D0D-40C2-BCE0-0564D510AE27}"/>
              </a:ext>
            </a:extLst>
          </p:cNvPr>
          <p:cNvSpPr txBox="1"/>
          <p:nvPr/>
        </p:nvSpPr>
        <p:spPr>
          <a:xfrm>
            <a:off x="1312432" y="1366222"/>
            <a:ext cx="682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As técnicas de aprendizagem de máquina envolvem diversas finalidades, podendo ser supervisionadas ou não supervisionadas.</a:t>
            </a:r>
          </a:p>
        </p:txBody>
      </p:sp>
      <p:pic>
        <p:nvPicPr>
          <p:cNvPr id="5" name="Picture 2" descr="https://cdn-images-1.medium.com/max/1000/0*J5CqHhENTL2hszXN.">
            <a:extLst>
              <a:ext uri="{FF2B5EF4-FFF2-40B4-BE49-F238E27FC236}">
                <a16:creationId xmlns:a16="http://schemas.microsoft.com/office/drawing/2014/main" id="{B7CBA2CC-6E36-432F-B628-81216119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73" y="2039301"/>
            <a:ext cx="5938221" cy="259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414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28810-005C-48F9-BE44-FD148FD1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Aprendizagem não supervisionada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2470E1-F831-4874-99F7-D41D8952E904}"/>
              </a:ext>
            </a:extLst>
          </p:cNvPr>
          <p:cNvSpPr txBox="1"/>
          <p:nvPr/>
        </p:nvSpPr>
        <p:spPr>
          <a:xfrm>
            <a:off x="1298923" y="1333068"/>
            <a:ext cx="647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 técnicas de Machine Learning envolvem diversas finalidades, podendo ser supervisionadas ou não supervisionadas.</a:t>
            </a:r>
          </a:p>
        </p:txBody>
      </p:sp>
      <p:pic>
        <p:nvPicPr>
          <p:cNvPr id="5" name="Picture 2" descr="https://cdn-images-1.medium.com/max/1000/0*J5CqHhENTL2hszXN.">
            <a:extLst>
              <a:ext uri="{FF2B5EF4-FFF2-40B4-BE49-F238E27FC236}">
                <a16:creationId xmlns:a16="http://schemas.microsoft.com/office/drawing/2014/main" id="{36710B6E-616C-49AD-A192-0C9F61C83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60" y="2020633"/>
            <a:ext cx="5642243" cy="24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1F48E8A-5973-4396-A1E7-F1CE294DF53F}"/>
              </a:ext>
            </a:extLst>
          </p:cNvPr>
          <p:cNvSpPr/>
          <p:nvPr/>
        </p:nvSpPr>
        <p:spPr>
          <a:xfrm>
            <a:off x="4410635" y="2865354"/>
            <a:ext cx="3358808" cy="1814221"/>
          </a:xfrm>
          <a:prstGeom prst="roundRect">
            <a:avLst/>
          </a:prstGeom>
          <a:noFill/>
          <a:ln w="317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A2AF3BC-738B-06FE-1623-38A97DBF5567}"/>
              </a:ext>
            </a:extLst>
          </p:cNvPr>
          <p:cNvSpPr/>
          <p:nvPr/>
        </p:nvSpPr>
        <p:spPr>
          <a:xfrm>
            <a:off x="7941356" y="3032966"/>
            <a:ext cx="982128" cy="11170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013" dirty="0">
                <a:solidFill>
                  <a:srgbClr val="666666"/>
                </a:solidFill>
                <a:latin typeface="Roboto" panose="02000000000000000000" pitchFamily="2" charset="0"/>
              </a:rPr>
              <a:t>O algoritmo rotula através de padrões </a:t>
            </a:r>
            <a:r>
              <a:rPr lang="pt-BR" sz="901" dirty="0">
                <a:solidFill>
                  <a:srgbClr val="666666"/>
                </a:solidFill>
                <a:latin typeface="Roboto" panose="02000000000000000000" pitchFamily="2" charset="0"/>
              </a:rPr>
              <a:t>oriundo</a:t>
            </a:r>
            <a:r>
              <a:rPr lang="pt-BR" sz="1013" dirty="0">
                <a:solidFill>
                  <a:srgbClr val="666666"/>
                </a:solidFill>
                <a:latin typeface="Roboto" panose="02000000000000000000" pitchFamily="2" charset="0"/>
              </a:rPr>
              <a:t> dos dados. </a:t>
            </a:r>
            <a:endParaRPr lang="pt-BR" sz="1013" dirty="0"/>
          </a:p>
        </p:txBody>
      </p:sp>
    </p:spTree>
    <p:extLst>
      <p:ext uri="{BB962C8B-B14F-4D97-AF65-F5344CB8AC3E}">
        <p14:creationId xmlns:p14="http://schemas.microsoft.com/office/powerpoint/2010/main" val="29011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28810-005C-48F9-BE44-FD148FD1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Aprendizagem supervisionada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2470E1-F831-4874-99F7-D41D8952E904}"/>
              </a:ext>
            </a:extLst>
          </p:cNvPr>
          <p:cNvSpPr txBox="1"/>
          <p:nvPr/>
        </p:nvSpPr>
        <p:spPr>
          <a:xfrm>
            <a:off x="1298923" y="1333068"/>
            <a:ext cx="647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 técnicas </a:t>
            </a:r>
            <a:r>
              <a:rPr lang="pt-BR" sz="1800" dirty="0"/>
              <a:t>aprendizagem de máquina </a:t>
            </a:r>
            <a:r>
              <a:rPr lang="pt-BR" dirty="0"/>
              <a:t>envolvem diversas finalidades, podendo ser supervisionadas ou não supervisionadas.</a:t>
            </a:r>
          </a:p>
        </p:txBody>
      </p:sp>
      <p:pic>
        <p:nvPicPr>
          <p:cNvPr id="5" name="Picture 2" descr="https://cdn-images-1.medium.com/max/1000/0*J5CqHhENTL2hszXN.">
            <a:extLst>
              <a:ext uri="{FF2B5EF4-FFF2-40B4-BE49-F238E27FC236}">
                <a16:creationId xmlns:a16="http://schemas.microsoft.com/office/drawing/2014/main" id="{36710B6E-616C-49AD-A192-0C9F61C83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60" y="2020633"/>
            <a:ext cx="5642243" cy="246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1F48E8A-5973-4396-A1E7-F1CE294DF53F}"/>
              </a:ext>
            </a:extLst>
          </p:cNvPr>
          <p:cNvSpPr/>
          <p:nvPr/>
        </p:nvSpPr>
        <p:spPr>
          <a:xfrm>
            <a:off x="1979407" y="2852687"/>
            <a:ext cx="2431228" cy="1677662"/>
          </a:xfrm>
          <a:prstGeom prst="roundRect">
            <a:avLst/>
          </a:prstGeom>
          <a:noFill/>
          <a:ln w="317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41FD505-BD8D-453F-9F3B-CEB614908F2E}"/>
              </a:ext>
            </a:extLst>
          </p:cNvPr>
          <p:cNvSpPr/>
          <p:nvPr/>
        </p:nvSpPr>
        <p:spPr>
          <a:xfrm>
            <a:off x="588694" y="3182860"/>
            <a:ext cx="1322443" cy="81724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050" dirty="0">
                <a:solidFill>
                  <a:srgbClr val="666666"/>
                </a:solidFill>
                <a:latin typeface="Roboto" panose="02000000000000000000" pitchFamily="2" charset="0"/>
              </a:rPr>
              <a:t>O algoritmo já conhece </a:t>
            </a:r>
          </a:p>
          <a:p>
            <a:r>
              <a:rPr lang="pt-BR" sz="1050" dirty="0">
                <a:solidFill>
                  <a:srgbClr val="666666"/>
                </a:solidFill>
                <a:latin typeface="Roboto" panose="02000000000000000000" pitchFamily="2" charset="0"/>
              </a:rPr>
              <a:t>as categorias conhecidas. </a:t>
            </a:r>
            <a:endParaRPr lang="pt-BR" sz="105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B1B1734-E297-E221-A1F9-7F80AECFCF75}"/>
              </a:ext>
            </a:extLst>
          </p:cNvPr>
          <p:cNvSpPr/>
          <p:nvPr/>
        </p:nvSpPr>
        <p:spPr>
          <a:xfrm>
            <a:off x="3431689" y="3797449"/>
            <a:ext cx="860612" cy="659392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CEE3AC5-3840-3B4C-3418-7BE7818EAD6D}"/>
              </a:ext>
            </a:extLst>
          </p:cNvPr>
          <p:cNvSpPr txBox="1"/>
          <p:nvPr/>
        </p:nvSpPr>
        <p:spPr>
          <a:xfrm>
            <a:off x="2420471" y="4662168"/>
            <a:ext cx="1441524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dirty="0"/>
              <a:t>Regressão Linear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089087-62D2-A44D-EAEC-216EF827F9E8}"/>
              </a:ext>
            </a:extLst>
          </p:cNvPr>
          <p:cNvSpPr txBox="1"/>
          <p:nvPr/>
        </p:nvSpPr>
        <p:spPr>
          <a:xfrm>
            <a:off x="4035909" y="4655517"/>
            <a:ext cx="1687159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dirty="0"/>
              <a:t>Árvores de decisão</a:t>
            </a:r>
          </a:p>
        </p:txBody>
      </p:sp>
    </p:spTree>
    <p:extLst>
      <p:ext uri="{BB962C8B-B14F-4D97-AF65-F5344CB8AC3E}">
        <p14:creationId xmlns:p14="http://schemas.microsoft.com/office/powerpoint/2010/main" val="24893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2BB167C-334B-DE8B-622B-52B05B1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Técnicas supervisionadas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55607A-6026-C088-DB5F-867363990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56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A93EF85-DAF2-17BA-A9F5-CA3ACEE6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As técnicas quantitativas são aplicadas nas condições: </a:t>
            </a:r>
          </a:p>
          <a:p>
            <a:pPr lvl="1"/>
            <a:r>
              <a:rPr lang="pt-BR" dirty="0"/>
              <a:t> Informações do passado disponíveis; </a:t>
            </a:r>
          </a:p>
          <a:p>
            <a:pPr lvl="1"/>
            <a:r>
              <a:rPr lang="pt-BR" dirty="0"/>
              <a:t> Informações quantificáveis em forma numérica; </a:t>
            </a:r>
          </a:p>
          <a:p>
            <a:pPr lvl="1"/>
            <a:r>
              <a:rPr lang="pt-BR" dirty="0"/>
              <a:t>Assumir a hipótese de que algo dos padrões do passado irá se repetir no futuro (hipótese de continuidade).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D690BC-EC53-E582-A4E7-0C53F156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Regressão</a:t>
            </a:r>
          </a:p>
        </p:txBody>
      </p:sp>
    </p:spTree>
    <p:extLst>
      <p:ext uri="{BB962C8B-B14F-4D97-AF65-F5344CB8AC3E}">
        <p14:creationId xmlns:p14="http://schemas.microsoft.com/office/powerpoint/2010/main" val="312977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F626A33-EB9F-73D7-954C-3D79105D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Regressão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543CFA-A30A-779A-497C-63D5182C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58" y="1061488"/>
            <a:ext cx="6885470" cy="38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73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0F545CC-012C-37D9-139F-9E1C8922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Simples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6DBBCF-32B3-E5FF-6E87-40DE43EFF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75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FFB9B0F-21C4-94EC-4DFB-2F26DDC1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61" y="875715"/>
            <a:ext cx="8514678" cy="4130937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O departamento de RH de uma empresa deseja avaliar a eficácia dos testes aplicados para a seleção de funcionários. Para tanto, foi sorteada uma amostra aleatória de 50 funcionários que fazem parte da empresa e que passaram pelo processo de seleção que utilizou os tais testes. Para cada um dos funcionários foi registrada a nota média nos testes de criatividade, raciocínio mecânico, raciocínio abstrato e habilidade matemática (notas de 0 a 26). Ainda, após 6 meses da contratação, foi calculado um escore que indica o seu desempenho profissional (0 a 120). </a:t>
            </a:r>
          </a:p>
          <a:p>
            <a:endParaRPr lang="pt-BR" sz="2400" dirty="0"/>
          </a:p>
          <a:p>
            <a:r>
              <a:rPr lang="pt-BR" sz="2400" dirty="0"/>
              <a:t>Pergunta: existe alguma relação entre o escore de desempenho dos funcionários e a nota média nos testes?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20E1A66-98C9-491E-02B7-55EACCB7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167120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BA130B2-2079-C700-CEA5-81C90FFB9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Diagrama de dispersão: </a:t>
            </a:r>
            <a:r>
              <a:rPr lang="pt-BR" dirty="0"/>
              <a:t>recurso gráfico que nos permite visualizar o comportamento conjunto das duas variáveis. </a:t>
            </a:r>
          </a:p>
          <a:p>
            <a:r>
              <a:rPr lang="pt-BR" b="1" dirty="0"/>
              <a:t>o Coeficiente de correlação linear: </a:t>
            </a:r>
            <a:r>
              <a:rPr lang="pt-BR" dirty="0"/>
              <a:t>mede a intensidade da associação linear existente entre as variáveis.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706612-1AFA-1580-9B82-CC776E5F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Por onde começar ?</a:t>
            </a:r>
          </a:p>
        </p:txBody>
      </p:sp>
    </p:spTree>
    <p:extLst>
      <p:ext uri="{BB962C8B-B14F-4D97-AF65-F5344CB8AC3E}">
        <p14:creationId xmlns:p14="http://schemas.microsoft.com/office/powerpoint/2010/main" val="3499282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7706612-1AFA-1580-9B82-CC776E5F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Diagrama de dispersão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8C2D32-FCBC-AC37-EA46-E0506A71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55" y="1167817"/>
            <a:ext cx="6209650" cy="38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5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0" y="1072414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2192778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Light"/>
              </a:rPr>
              <a:t>MBA EM DATA SCIENCE &amp; AI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1764" y="2769840"/>
            <a:ext cx="429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626E73"/>
                </a:solidFill>
                <a:latin typeface="Gotham HTF Book"/>
                <a:cs typeface="Gotham HTF Book"/>
              </a:rPr>
              <a:t>STATISTICS WITH 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083482" y="167634"/>
            <a:ext cx="884670" cy="138982"/>
            <a:chOff x="7919542" y="328894"/>
            <a:chExt cx="957000" cy="150345"/>
          </a:xfrm>
        </p:grpSpPr>
        <p:pic>
          <p:nvPicPr>
            <p:cNvPr id="9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1" name="Picture 10" descr="mb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37CF616-8FC5-327B-E358-884BECD4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1262"/>
            <a:ext cx="8686800" cy="339761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Definição: Medida de associação linear entre duas variáveis quantitativas (varia entre –1 e +1). </a:t>
            </a:r>
          </a:p>
          <a:p>
            <a:pPr lvl="1"/>
            <a:r>
              <a:rPr lang="pt-BR" b="1" dirty="0"/>
              <a:t>Valores próximos a +1: </a:t>
            </a:r>
            <a:r>
              <a:rPr lang="pt-BR" dirty="0"/>
              <a:t>indicam forte relação linear positiva; </a:t>
            </a:r>
          </a:p>
          <a:p>
            <a:pPr lvl="1"/>
            <a:r>
              <a:rPr lang="pt-BR" b="1" dirty="0"/>
              <a:t>Valores próximos a -1: </a:t>
            </a:r>
            <a:r>
              <a:rPr lang="pt-BR" dirty="0"/>
              <a:t>indicam forte relação linear negativa; </a:t>
            </a:r>
          </a:p>
          <a:p>
            <a:pPr lvl="1"/>
            <a:r>
              <a:rPr lang="pt-BR" b="1" dirty="0"/>
              <a:t>Valores próximos a zero: </a:t>
            </a:r>
            <a:r>
              <a:rPr lang="pt-BR" dirty="0"/>
              <a:t>indicam ausência de relação linear.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723B7D4-9202-5FE4-A2AB-C0E450E9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Coeficiente de Correlação Linear</a:t>
            </a:r>
          </a:p>
        </p:txBody>
      </p:sp>
    </p:spTree>
    <p:extLst>
      <p:ext uri="{BB962C8B-B14F-4D97-AF65-F5344CB8AC3E}">
        <p14:creationId xmlns:p14="http://schemas.microsoft.com/office/powerpoint/2010/main" val="50116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4476810-379A-FC9E-C4C6-8B3F252FE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713599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err="1"/>
              <a:t>cor.test</a:t>
            </a:r>
            <a:r>
              <a:rPr lang="pt-BR" sz="2400" dirty="0"/>
              <a:t>(</a:t>
            </a:r>
            <a:r>
              <a:rPr lang="pt-BR" sz="2400" dirty="0" err="1"/>
              <a:t>baseVend$Nota_mEdia</a:t>
            </a:r>
            <a:r>
              <a:rPr lang="pt-BR" sz="2400" dirty="0"/>
              <a:t>, </a:t>
            </a:r>
            <a:r>
              <a:rPr lang="pt-BR" sz="2400" dirty="0" err="1"/>
              <a:t>baseVend$Desempenho</a:t>
            </a:r>
            <a:r>
              <a:rPr lang="pt-BR" sz="2400" dirty="0"/>
              <a:t>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653A7B5-2EA7-73DD-7887-2262C4A3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Calculando...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F22612-AC02-6CAF-F211-B8D50B97B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73" y="1941634"/>
            <a:ext cx="6574079" cy="239369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59A4EFC-8328-FE3A-C05D-E01F9AAB970E}"/>
              </a:ext>
            </a:extLst>
          </p:cNvPr>
          <p:cNvSpPr/>
          <p:nvPr/>
        </p:nvSpPr>
        <p:spPr>
          <a:xfrm>
            <a:off x="1166273" y="3775934"/>
            <a:ext cx="1211167" cy="4518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EEA65B5-255D-D77A-3ED6-B804493CBA69}"/>
              </a:ext>
            </a:extLst>
          </p:cNvPr>
          <p:cNvSpPr/>
          <p:nvPr/>
        </p:nvSpPr>
        <p:spPr>
          <a:xfrm>
            <a:off x="3360833" y="2730530"/>
            <a:ext cx="2147082" cy="26989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771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0DA34-421D-44CF-995A-ADB55E19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Correlação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BC746679-FFD1-4821-A91B-A1DB7DE428A6}"/>
              </a:ext>
            </a:extLst>
          </p:cNvPr>
          <p:cNvSpPr/>
          <p:nvPr/>
        </p:nvSpPr>
        <p:spPr>
          <a:xfrm>
            <a:off x="985293" y="1412511"/>
            <a:ext cx="884583" cy="13616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98E13B-38D3-4743-BAEF-7E8DD968A374}"/>
              </a:ext>
            </a:extLst>
          </p:cNvPr>
          <p:cNvSpPr txBox="1"/>
          <p:nvPr/>
        </p:nvSpPr>
        <p:spPr>
          <a:xfrm>
            <a:off x="1581641" y="1690807"/>
            <a:ext cx="37172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/>
              <a:t>H0: Não existe correlação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33EB4E-AEBC-441F-B2B9-BAF8FC9EFA9D}"/>
              </a:ext>
            </a:extLst>
          </p:cNvPr>
          <p:cNvSpPr txBox="1"/>
          <p:nvPr/>
        </p:nvSpPr>
        <p:spPr>
          <a:xfrm>
            <a:off x="1581641" y="2337176"/>
            <a:ext cx="37172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/>
              <a:t>H1: Existe correlação</a:t>
            </a:r>
          </a:p>
        </p:txBody>
      </p:sp>
      <p:sp>
        <p:nvSpPr>
          <p:cNvPr id="8" name="Chave Esquerda 7">
            <a:extLst>
              <a:ext uri="{FF2B5EF4-FFF2-40B4-BE49-F238E27FC236}">
                <a16:creationId xmlns:a16="http://schemas.microsoft.com/office/drawing/2014/main" id="{4AB1DA4C-4EF1-4F51-85A3-7B11F3EA2A7A}"/>
              </a:ext>
            </a:extLst>
          </p:cNvPr>
          <p:cNvSpPr/>
          <p:nvPr/>
        </p:nvSpPr>
        <p:spPr>
          <a:xfrm>
            <a:off x="4702528" y="1442436"/>
            <a:ext cx="884583" cy="13616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E2A740-D458-46B6-AF02-8E9C5311C8F5}"/>
              </a:ext>
            </a:extLst>
          </p:cNvPr>
          <p:cNvSpPr txBox="1"/>
          <p:nvPr/>
        </p:nvSpPr>
        <p:spPr>
          <a:xfrm>
            <a:off x="5298875" y="1671957"/>
            <a:ext cx="8845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/>
              <a:t>H0: r = 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746472F-81CB-460C-A3B8-264A3FCC81EE}"/>
              </a:ext>
            </a:extLst>
          </p:cNvPr>
          <p:cNvSpPr txBox="1"/>
          <p:nvPr/>
        </p:nvSpPr>
        <p:spPr>
          <a:xfrm>
            <a:off x="5298876" y="2367101"/>
            <a:ext cx="7951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/>
              <a:t>H1: r ≠ 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ECDC0E-2CE9-4464-BBA8-47B97855944D}"/>
              </a:ext>
            </a:extLst>
          </p:cNvPr>
          <p:cNvSpPr txBox="1"/>
          <p:nvPr/>
        </p:nvSpPr>
        <p:spPr>
          <a:xfrm>
            <a:off x="952991" y="3113617"/>
            <a:ext cx="7613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>
                <a:solidFill>
                  <a:srgbClr val="FF0000"/>
                </a:solidFill>
              </a:rPr>
              <a:t>p &lt; </a:t>
            </a:r>
            <a:r>
              <a:rPr lang="el-GR" sz="2100" dirty="0">
                <a:solidFill>
                  <a:srgbClr val="FF0000"/>
                </a:solidFill>
              </a:rPr>
              <a:t>α</a:t>
            </a:r>
            <a:r>
              <a:rPr lang="pt-BR" sz="2100" dirty="0">
                <a:solidFill>
                  <a:srgbClr val="FF0000"/>
                </a:solidFill>
              </a:rPr>
              <a:t> : </a:t>
            </a:r>
            <a:r>
              <a:rPr lang="pt-BR" sz="2100" dirty="0"/>
              <a:t>Rejeita a Hipótese Nula, ou seja, há correlação ao nível de significância </a:t>
            </a:r>
            <a:r>
              <a:rPr lang="el-GR" sz="2100" dirty="0"/>
              <a:t>α</a:t>
            </a:r>
            <a:r>
              <a:rPr lang="pt-BR" sz="2100" dirty="0"/>
              <a:t>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3BBBC2-9D10-4150-B7B2-E2043A18F33D}"/>
              </a:ext>
            </a:extLst>
          </p:cNvPr>
          <p:cNvSpPr txBox="1"/>
          <p:nvPr/>
        </p:nvSpPr>
        <p:spPr>
          <a:xfrm>
            <a:off x="952990" y="3736522"/>
            <a:ext cx="7613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>
                <a:solidFill>
                  <a:srgbClr val="FF0000"/>
                </a:solidFill>
              </a:rPr>
              <a:t>p &gt;= </a:t>
            </a:r>
            <a:r>
              <a:rPr lang="el-GR" sz="2100" dirty="0">
                <a:solidFill>
                  <a:srgbClr val="FF0000"/>
                </a:solidFill>
              </a:rPr>
              <a:t>α</a:t>
            </a:r>
            <a:r>
              <a:rPr lang="pt-BR" sz="2100" dirty="0">
                <a:solidFill>
                  <a:srgbClr val="FF0000"/>
                </a:solidFill>
              </a:rPr>
              <a:t> : </a:t>
            </a:r>
            <a:r>
              <a:rPr lang="pt-BR" sz="2100" dirty="0"/>
              <a:t>Não Rejeita a Hipótese Nula, ou seja, não há correlação ao nível de significância </a:t>
            </a:r>
            <a:r>
              <a:rPr lang="el-GR" sz="2100" dirty="0"/>
              <a:t>α</a:t>
            </a:r>
            <a:r>
              <a:rPr lang="pt-BR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034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4476810-379A-FC9E-C4C6-8B3F252FE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713599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err="1"/>
              <a:t>cor.test</a:t>
            </a:r>
            <a:r>
              <a:rPr lang="pt-BR" sz="2400" dirty="0"/>
              <a:t>(</a:t>
            </a:r>
            <a:r>
              <a:rPr lang="pt-BR" sz="2400" dirty="0" err="1"/>
              <a:t>baseVend$Nota_mEdia</a:t>
            </a:r>
            <a:r>
              <a:rPr lang="pt-BR" sz="2400" dirty="0"/>
              <a:t>, </a:t>
            </a:r>
            <a:r>
              <a:rPr lang="pt-BR" sz="2400" dirty="0" err="1"/>
              <a:t>baseVend$Desempenho</a:t>
            </a:r>
            <a:r>
              <a:rPr lang="pt-BR" sz="2400" dirty="0"/>
              <a:t>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653A7B5-2EA7-73DD-7887-2262C4A3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Calculando...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F22612-AC02-6CAF-F211-B8D50B97B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73" y="1941634"/>
            <a:ext cx="6574079" cy="239369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59A4EFC-8328-FE3A-C05D-E01F9AAB970E}"/>
              </a:ext>
            </a:extLst>
          </p:cNvPr>
          <p:cNvSpPr/>
          <p:nvPr/>
        </p:nvSpPr>
        <p:spPr>
          <a:xfrm>
            <a:off x="1166273" y="3775934"/>
            <a:ext cx="1211167" cy="4518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EEA65B5-255D-D77A-3ED6-B804493CBA69}"/>
              </a:ext>
            </a:extLst>
          </p:cNvPr>
          <p:cNvSpPr/>
          <p:nvPr/>
        </p:nvSpPr>
        <p:spPr>
          <a:xfrm>
            <a:off x="3360833" y="2730530"/>
            <a:ext cx="2147082" cy="26989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483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7EADD5E-27D9-FA6A-1398-D3B34EA1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sz="4000" dirty="0"/>
              <a:t>Ainda não conseguimos </a:t>
            </a:r>
            <a:r>
              <a:rPr lang="pt-BR" sz="4000" b="1" dirty="0">
                <a:solidFill>
                  <a:srgbClr val="FF0000"/>
                </a:solidFill>
              </a:rPr>
              <a:t>mensurar</a:t>
            </a:r>
            <a:r>
              <a:rPr lang="pt-BR" sz="4000" dirty="0"/>
              <a:t> a relação entre as medidas e muito menos </a:t>
            </a:r>
            <a:r>
              <a:rPr lang="pt-BR" sz="4000" b="1" dirty="0">
                <a:solidFill>
                  <a:srgbClr val="FF0000"/>
                </a:solidFill>
              </a:rPr>
              <a:t>predizer</a:t>
            </a:r>
            <a:r>
              <a:rPr lang="pt-BR" sz="4000" dirty="0"/>
              <a:t> uma em relação a outra.</a:t>
            </a:r>
          </a:p>
          <a:p>
            <a:r>
              <a:rPr lang="pt-BR" sz="4000" dirty="0"/>
              <a:t>Precisamos da técnica </a:t>
            </a:r>
            <a:r>
              <a:rPr lang="pt-BR" sz="4000" dirty="0">
                <a:solidFill>
                  <a:srgbClr val="FF0000"/>
                </a:solidFill>
              </a:rPr>
              <a:t>Regressão Linear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652FF0-7400-312D-A103-23BC47BC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Apesar de iniciar...</a:t>
            </a:r>
          </a:p>
        </p:txBody>
      </p:sp>
    </p:spTree>
    <p:extLst>
      <p:ext uri="{BB962C8B-B14F-4D97-AF65-F5344CB8AC3E}">
        <p14:creationId xmlns:p14="http://schemas.microsoft.com/office/powerpoint/2010/main" val="3929042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B30A8E-FCEB-5980-3261-797411C4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Regressão Linear Simples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DC4D2EB-002B-1019-B238-1E30313181D9}"/>
              </a:ext>
            </a:extLst>
          </p:cNvPr>
          <p:cNvSpPr/>
          <p:nvPr/>
        </p:nvSpPr>
        <p:spPr>
          <a:xfrm>
            <a:off x="3157494" y="4034118"/>
            <a:ext cx="1048746" cy="665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9DE81C0-8A79-FED1-EA41-FB7B6AEACE60}"/>
              </a:ext>
            </a:extLst>
          </p:cNvPr>
          <p:cNvSpPr/>
          <p:nvPr/>
        </p:nvSpPr>
        <p:spPr>
          <a:xfrm>
            <a:off x="2990626" y="3941961"/>
            <a:ext cx="387275" cy="92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8C5D975-D193-AF26-3706-9DBB3776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18" y="937213"/>
            <a:ext cx="5553209" cy="407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20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19B12B6-5B36-6F54-7270-24835487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Regressão Linear Simples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59D79E-5F67-EFD4-881D-0B665A0E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11942"/>
            <a:ext cx="6371271" cy="36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20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A9E8611-8EE2-91B2-D39B-587D9D96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Voltando ao problema...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5E8AD8-3997-C20E-91C2-FE36D2F44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54" y="1065087"/>
            <a:ext cx="6295387" cy="372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0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A9E8611-8EE2-91B2-D39B-587D9D96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Teste 1, 2, 3, ... Testando..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FEC0D6-029A-E56D-2B54-6CED6902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29" y="1798960"/>
            <a:ext cx="5317881" cy="16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7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A6604-9BD0-406F-B5F4-5F5ACB15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Testes de Normalidade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EF4393D6-5898-4E98-A00D-AF92FA18DFD9}"/>
              </a:ext>
            </a:extLst>
          </p:cNvPr>
          <p:cNvSpPr/>
          <p:nvPr/>
        </p:nvSpPr>
        <p:spPr>
          <a:xfrm>
            <a:off x="407504" y="1603338"/>
            <a:ext cx="884583" cy="13616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922EDFA-331A-4EBF-84A6-7AFC49D95C82}"/>
              </a:ext>
            </a:extLst>
          </p:cNvPr>
          <p:cNvSpPr txBox="1"/>
          <p:nvPr/>
        </p:nvSpPr>
        <p:spPr>
          <a:xfrm>
            <a:off x="1003853" y="1881633"/>
            <a:ext cx="37172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/>
              <a:t>H0: Os dados seguem distribuição normal.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393D64C-5169-4F61-879A-AF01405848FB}"/>
              </a:ext>
            </a:extLst>
          </p:cNvPr>
          <p:cNvSpPr txBox="1"/>
          <p:nvPr/>
        </p:nvSpPr>
        <p:spPr>
          <a:xfrm>
            <a:off x="1003853" y="2503963"/>
            <a:ext cx="39060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/>
              <a:t>H1: Os dados não seguem distribuição normal.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1BC78E-165B-4008-AA34-FD8841741801}"/>
              </a:ext>
            </a:extLst>
          </p:cNvPr>
          <p:cNvSpPr txBox="1"/>
          <p:nvPr/>
        </p:nvSpPr>
        <p:spPr>
          <a:xfrm>
            <a:off x="6033052" y="1742973"/>
            <a:ext cx="2196548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350" dirty="0"/>
              <a:t>Testes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350" dirty="0"/>
              <a:t>Shapiro-</a:t>
            </a:r>
            <a:r>
              <a:rPr lang="pt-BR" sz="1350" dirty="0" err="1"/>
              <a:t>Wilk</a:t>
            </a:r>
            <a:endParaRPr lang="pt-BR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350" dirty="0"/>
              <a:t>Anderson-Darling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350" dirty="0" err="1"/>
              <a:t>Kolmogorov-Smirnov</a:t>
            </a:r>
            <a:endParaRPr lang="pt-BR" sz="135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D87A093-B3AB-4848-8D0F-D877864300D8}"/>
              </a:ext>
            </a:extLst>
          </p:cNvPr>
          <p:cNvSpPr txBox="1"/>
          <p:nvPr/>
        </p:nvSpPr>
        <p:spPr>
          <a:xfrm>
            <a:off x="805070" y="3391624"/>
            <a:ext cx="7613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>
                <a:solidFill>
                  <a:srgbClr val="FF0000"/>
                </a:solidFill>
              </a:rPr>
              <a:t>p &lt; </a:t>
            </a:r>
            <a:r>
              <a:rPr lang="el-GR" sz="2100" dirty="0">
                <a:solidFill>
                  <a:srgbClr val="FF0000"/>
                </a:solidFill>
              </a:rPr>
              <a:t>α</a:t>
            </a:r>
            <a:r>
              <a:rPr lang="pt-BR" sz="2100" dirty="0">
                <a:solidFill>
                  <a:srgbClr val="FF0000"/>
                </a:solidFill>
              </a:rPr>
              <a:t> : </a:t>
            </a:r>
            <a:r>
              <a:rPr lang="pt-BR" sz="2100" dirty="0"/>
              <a:t>Rejeita a Hipótese Nula, ou seja, não é normal ao nível de significância </a:t>
            </a:r>
            <a:r>
              <a:rPr lang="el-GR" sz="2100" dirty="0"/>
              <a:t>α</a:t>
            </a:r>
            <a:r>
              <a:rPr lang="pt-BR" sz="2100" dirty="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31D0BF-B595-47AA-98E2-D8D697E8C487}"/>
              </a:ext>
            </a:extLst>
          </p:cNvPr>
          <p:cNvSpPr txBox="1"/>
          <p:nvPr/>
        </p:nvSpPr>
        <p:spPr>
          <a:xfrm>
            <a:off x="805069" y="4014528"/>
            <a:ext cx="7613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dirty="0">
                <a:solidFill>
                  <a:srgbClr val="FF0000"/>
                </a:solidFill>
              </a:rPr>
              <a:t>p &gt;= </a:t>
            </a:r>
            <a:r>
              <a:rPr lang="el-GR" sz="2100" dirty="0">
                <a:solidFill>
                  <a:srgbClr val="FF0000"/>
                </a:solidFill>
              </a:rPr>
              <a:t>α</a:t>
            </a:r>
            <a:r>
              <a:rPr lang="pt-BR" sz="2100" dirty="0">
                <a:solidFill>
                  <a:srgbClr val="FF0000"/>
                </a:solidFill>
              </a:rPr>
              <a:t> : </a:t>
            </a:r>
            <a:r>
              <a:rPr lang="pt-BR" sz="2100" dirty="0"/>
              <a:t>Não rejeita a Hipótese Nula, ou seja, é normal ao nível de significância </a:t>
            </a:r>
            <a:r>
              <a:rPr lang="el-GR" sz="2100" dirty="0"/>
              <a:t>α</a:t>
            </a:r>
            <a:r>
              <a:rPr lang="pt-BR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04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434000" y="3330799"/>
            <a:ext cx="27600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040461"/>
            <a:ext cx="9144000" cy="1067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dirty="0">
                <a:solidFill>
                  <a:srgbClr val="626E73"/>
                </a:solidFill>
                <a:latin typeface="Gotham HTF Light"/>
                <a:cs typeface="Gotham HTF Light"/>
              </a:rPr>
              <a:t>AULA 5</a:t>
            </a:r>
          </a:p>
          <a:p>
            <a:pPr algn="ctr">
              <a:lnSpc>
                <a:spcPct val="120000"/>
              </a:lnSpc>
            </a:pPr>
            <a:r>
              <a:rPr lang="pt-BR" dirty="0">
                <a:solidFill>
                  <a:srgbClr val="626E73"/>
                </a:solidFill>
                <a:latin typeface="Gotham HTF Light"/>
                <a:cs typeface="Gotham HTF Light"/>
              </a:rPr>
              <a:t>Técnicas Supervisionadas</a:t>
            </a:r>
          </a:p>
          <a:p>
            <a:pPr algn="ctr">
              <a:lnSpc>
                <a:spcPct val="120000"/>
              </a:lnSpc>
            </a:pPr>
            <a:r>
              <a:rPr lang="pt-BR" dirty="0">
                <a:solidFill>
                  <a:srgbClr val="626E73"/>
                </a:solidFill>
                <a:latin typeface="Gotham HTF Light"/>
                <a:cs typeface="Gotham HTF Light"/>
              </a:rPr>
              <a:t>Regressão Linear Simples e Múltipla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80" y="4390227"/>
            <a:ext cx="129265" cy="4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A9E8611-8EE2-91B2-D39B-587D9D96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Teste 1, 2, 3, ... Testando..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FEC0D6-029A-E56D-2B54-6CED6902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29" y="1798960"/>
            <a:ext cx="5317881" cy="166378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845C6C-E61E-70AE-98E0-D39C4EE293D9}"/>
              </a:ext>
            </a:extLst>
          </p:cNvPr>
          <p:cNvSpPr txBox="1"/>
          <p:nvPr/>
        </p:nvSpPr>
        <p:spPr>
          <a:xfrm>
            <a:off x="3055172" y="3958814"/>
            <a:ext cx="3550023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dirty="0"/>
              <a:t>É considerado normal!</a:t>
            </a:r>
          </a:p>
        </p:txBody>
      </p:sp>
    </p:spTree>
    <p:extLst>
      <p:ext uri="{BB962C8B-B14F-4D97-AF65-F5344CB8AC3E}">
        <p14:creationId xmlns:p14="http://schemas.microsoft.com/office/powerpoint/2010/main" val="3951737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19B12B6-5B36-6F54-7270-24835487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Regressão Linear Simples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59D79E-5F67-EFD4-881D-0B665A0E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11942"/>
            <a:ext cx="6371271" cy="36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0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8F3FFF8-9667-67EE-9589-9F0CC75D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596" y="1959040"/>
            <a:ext cx="7272808" cy="745872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pt-BR" dirty="0" err="1"/>
              <a:t>lm</a:t>
            </a:r>
            <a:r>
              <a:rPr lang="pt-BR" dirty="0"/>
              <a:t>(formula = y ~ x, data)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C23899E-C54F-383B-F3F5-83B2D739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Comando </a:t>
            </a:r>
            <a:r>
              <a:rPr lang="pt-BR" dirty="0" err="1"/>
              <a:t>lm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7B9926-A7CF-5E8C-E2E9-7E2149AD540A}"/>
              </a:ext>
            </a:extLst>
          </p:cNvPr>
          <p:cNvSpPr txBox="1"/>
          <p:nvPr/>
        </p:nvSpPr>
        <p:spPr>
          <a:xfrm>
            <a:off x="3040478" y="3456878"/>
            <a:ext cx="3063043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/>
              <a:t>Muito simples !!!</a:t>
            </a:r>
          </a:p>
        </p:txBody>
      </p:sp>
    </p:spTree>
    <p:extLst>
      <p:ext uri="{BB962C8B-B14F-4D97-AF65-F5344CB8AC3E}">
        <p14:creationId xmlns:p14="http://schemas.microsoft.com/office/powerpoint/2010/main" val="1276555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8D1CF-281B-4DBA-17F5-925BC999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Lá no R...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830323-AF06-90AB-B62C-96386A8A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56"/>
          <a:stretch/>
        </p:blipFill>
        <p:spPr>
          <a:xfrm>
            <a:off x="903169" y="770257"/>
            <a:ext cx="8006402" cy="38985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3234E34-DAC4-576C-6A38-25F4B718BE2C}"/>
              </a:ext>
            </a:extLst>
          </p:cNvPr>
          <p:cNvSpPr/>
          <p:nvPr/>
        </p:nvSpPr>
        <p:spPr>
          <a:xfrm>
            <a:off x="2205318" y="2574131"/>
            <a:ext cx="935915" cy="70695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183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914910CB-E9FB-5705-B764-A30D24CF9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1ED7437-A503-A5D4-C1C9-79251A99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Como interpretar os coeficientes?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CFB6E7-6E83-7614-1061-9F4049F0C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47152"/>
            <a:ext cx="7297168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40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8D1CF-281B-4DBA-17F5-925BC999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Lá no R...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830323-AF06-90AB-B62C-96386A8A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56"/>
          <a:stretch/>
        </p:blipFill>
        <p:spPr>
          <a:xfrm>
            <a:off x="903169" y="770257"/>
            <a:ext cx="8006402" cy="389856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3234E34-DAC4-576C-6A38-25F4B718BE2C}"/>
              </a:ext>
            </a:extLst>
          </p:cNvPr>
          <p:cNvSpPr/>
          <p:nvPr/>
        </p:nvSpPr>
        <p:spPr>
          <a:xfrm>
            <a:off x="3119718" y="2574131"/>
            <a:ext cx="1140309" cy="70695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437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8D1CF-281B-4DBA-17F5-925BC999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Lá no R...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830323-AF06-90AB-B62C-96386A8A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56"/>
          <a:stretch/>
        </p:blipFill>
        <p:spPr>
          <a:xfrm>
            <a:off x="903169" y="770257"/>
            <a:ext cx="8006402" cy="38985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68C9C2E-1C59-42A4-4C47-C147E6A569B0}"/>
              </a:ext>
            </a:extLst>
          </p:cNvPr>
          <p:cNvSpPr/>
          <p:nvPr/>
        </p:nvSpPr>
        <p:spPr>
          <a:xfrm>
            <a:off x="5079403" y="2574130"/>
            <a:ext cx="1397173" cy="70695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387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7F4EC71-D5E4-2C09-1D40-900D813B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Teste de Hipóteses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8BACBE-4620-7AA3-5CB5-DCC82072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87" y="976817"/>
            <a:ext cx="4800563" cy="40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85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8D1CF-281B-4DBA-17F5-925BC999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Lá no R...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830323-AF06-90AB-B62C-96386A8A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56"/>
          <a:stretch/>
        </p:blipFill>
        <p:spPr>
          <a:xfrm>
            <a:off x="903169" y="770257"/>
            <a:ext cx="8006402" cy="38985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68C9C2E-1C59-42A4-4C47-C147E6A569B0}"/>
              </a:ext>
            </a:extLst>
          </p:cNvPr>
          <p:cNvSpPr/>
          <p:nvPr/>
        </p:nvSpPr>
        <p:spPr>
          <a:xfrm>
            <a:off x="903169" y="3992256"/>
            <a:ext cx="6261424" cy="2462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153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FE52C5D-FAB0-B339-D14B-D364FAF0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R² (R-quadrado)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F038B3-A5F6-796C-E107-10FE313E8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25" y="3468984"/>
            <a:ext cx="3033335" cy="96577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CF0F5DE-7806-164B-0750-EA1E445847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9779" y="1022440"/>
            <a:ext cx="7565789" cy="219035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O coeficiente de determinação ou R-quadrado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representa a proporção da variância na variável dependente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que é explicada pelo modelo de regressão linear.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É uma pontuação sem escala, ou seja, independentemente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dos valores serem pequenos ou grandes,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BR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o valor de R ao quadrado será menor que um.</a:t>
            </a:r>
            <a:r>
              <a:rPr kumimoji="0" lang="pt-PT" altLang="pt-B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F58C3EE-A69D-41FA-AC25-F33D7C1C4521}"/>
              </a:ext>
            </a:extLst>
          </p:cNvPr>
          <p:cNvGrpSpPr/>
          <p:nvPr/>
        </p:nvGrpSpPr>
        <p:grpSpPr>
          <a:xfrm>
            <a:off x="3442447" y="4536331"/>
            <a:ext cx="1581374" cy="523948"/>
            <a:chOff x="3151991" y="4536331"/>
            <a:chExt cx="1581374" cy="52394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3EE6175-5464-08B3-F2EE-81CDB275A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2396"/>
            <a:stretch/>
          </p:blipFill>
          <p:spPr>
            <a:xfrm>
              <a:off x="3151991" y="4536331"/>
              <a:ext cx="441063" cy="523948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9D7BC25-327D-2FB2-0B1E-973F342E235B}"/>
                </a:ext>
              </a:extLst>
            </p:cNvPr>
            <p:cNvSpPr txBox="1"/>
            <p:nvPr/>
          </p:nvSpPr>
          <p:spPr>
            <a:xfrm>
              <a:off x="3711388" y="4536331"/>
              <a:ext cx="1021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Valor predito</a:t>
              </a:r>
            </a:p>
            <a:p>
              <a:r>
                <a:rPr lang="pt-BR" sz="1200" dirty="0"/>
                <a:t>Valor médio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27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A9A14-920C-4CA5-9570-142529E9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Ciência de dados (Data Science)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A59B19-2188-4978-8BD4-49A0F2FD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91" y="1197565"/>
            <a:ext cx="5613003" cy="371058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77D80C-87D4-42C2-A963-ADEFEDB192B0}"/>
              </a:ext>
            </a:extLst>
          </p:cNvPr>
          <p:cNvSpPr/>
          <p:nvPr/>
        </p:nvSpPr>
        <p:spPr>
          <a:xfrm>
            <a:off x="5707176" y="1763291"/>
            <a:ext cx="1459512" cy="270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1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21C2E23-3FA0-4AA2-B57D-AF289DF271E7}"/>
              </a:ext>
            </a:extLst>
          </p:cNvPr>
          <p:cNvSpPr/>
          <p:nvPr/>
        </p:nvSpPr>
        <p:spPr>
          <a:xfrm>
            <a:off x="3930336" y="2760043"/>
            <a:ext cx="1459512" cy="270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DC49143-6103-4947-B647-08CCC6314D8E}"/>
              </a:ext>
            </a:extLst>
          </p:cNvPr>
          <p:cNvSpPr/>
          <p:nvPr/>
        </p:nvSpPr>
        <p:spPr>
          <a:xfrm>
            <a:off x="5698468" y="3493083"/>
            <a:ext cx="1459512" cy="270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1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9B01499-C921-486E-BF8A-35AED3FD0A8A}"/>
              </a:ext>
            </a:extLst>
          </p:cNvPr>
          <p:cNvSpPr/>
          <p:nvPr/>
        </p:nvSpPr>
        <p:spPr>
          <a:xfrm>
            <a:off x="1677406" y="2782576"/>
            <a:ext cx="1459512" cy="270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1"/>
          </a:p>
        </p:txBody>
      </p:sp>
    </p:spTree>
    <p:extLst>
      <p:ext uri="{BB962C8B-B14F-4D97-AF65-F5344CB8AC3E}">
        <p14:creationId xmlns:p14="http://schemas.microsoft.com/office/powerpoint/2010/main" val="1555760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99E3F41-5AA3-CD7C-4BC5-1EB29FC62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58% das variações no desempenho dos funcionários após 3 meses de trabalho são explicadas pela nota média obtida nos testes de admissão.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5D1FFA-7F65-7A84-178D-C9D7DB02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Como ler o R² ?</a:t>
            </a:r>
          </a:p>
        </p:txBody>
      </p:sp>
    </p:spTree>
    <p:extLst>
      <p:ext uri="{BB962C8B-B14F-4D97-AF65-F5344CB8AC3E}">
        <p14:creationId xmlns:p14="http://schemas.microsoft.com/office/powerpoint/2010/main" val="1877426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FE52C5D-FAB0-B339-D14B-D364FAF0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R² - Ajustado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CF0F5DE-7806-164B-0750-EA1E445847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4776" y="1339161"/>
            <a:ext cx="8467446" cy="182101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O R quadrado ajustado é uma versão modificada do R quadrado,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e é ajustado para o número de variáveis ​​independentes no modelo,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e sempre será menor ou igual a R².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Na fórmula abaixo de n é o número de observações nos dados 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k é o número de variáveis ​​independentes nos dados.</a:t>
            </a:r>
            <a:endParaRPr kumimoji="0" lang="pt-PT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E5603A-7DEF-CB8C-37B7-EB97AFE8D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931" y="3318033"/>
            <a:ext cx="3198033" cy="12182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9DD482-FD7C-D6EE-6BE1-157E046BDE0E}"/>
              </a:ext>
            </a:extLst>
          </p:cNvPr>
          <p:cNvSpPr txBox="1"/>
          <p:nvPr/>
        </p:nvSpPr>
        <p:spPr>
          <a:xfrm>
            <a:off x="2246747" y="4669273"/>
            <a:ext cx="437996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Bom pra comparar modelos de regressões</a:t>
            </a:r>
          </a:p>
        </p:txBody>
      </p:sp>
    </p:spTree>
    <p:extLst>
      <p:ext uri="{BB962C8B-B14F-4D97-AF65-F5344CB8AC3E}">
        <p14:creationId xmlns:p14="http://schemas.microsoft.com/office/powerpoint/2010/main" val="1506509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78D1CF-281B-4DBA-17F5-925BC999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Lá no R...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830323-AF06-90AB-B62C-96386A8A6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56"/>
          <a:stretch/>
        </p:blipFill>
        <p:spPr>
          <a:xfrm>
            <a:off x="903169" y="770257"/>
            <a:ext cx="8006402" cy="38985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68C9C2E-1C59-42A4-4C47-C147E6A569B0}"/>
              </a:ext>
            </a:extLst>
          </p:cNvPr>
          <p:cNvSpPr/>
          <p:nvPr/>
        </p:nvSpPr>
        <p:spPr>
          <a:xfrm>
            <a:off x="903169" y="4185898"/>
            <a:ext cx="6261424" cy="2462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893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E0FE9ED-2ACC-D65E-B451-B53D78C3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17923ED-F1AD-0F45-286F-D8003575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Análise de Resíduos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BCA273-FF09-BFC6-5F3F-A147094A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1262"/>
            <a:ext cx="656364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77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7923ED-F1AD-0F45-286F-D8003575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Análise de Resíduos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73919C-7206-FBF1-1D41-A767C3DB4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9" y="921216"/>
            <a:ext cx="644932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49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7923ED-F1AD-0F45-286F-D8003575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Análise de Resíduos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B1F151-FAC6-5EF9-8086-C2E409213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8"/>
          <a:stretch/>
        </p:blipFill>
        <p:spPr>
          <a:xfrm>
            <a:off x="1388649" y="763793"/>
            <a:ext cx="6173061" cy="41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72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7923ED-F1AD-0F45-286F-D8003575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Análise de Resíduos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B1F151-FAC6-5EF9-8086-C2E409213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8"/>
          <a:stretch/>
        </p:blipFill>
        <p:spPr>
          <a:xfrm>
            <a:off x="1388649" y="763793"/>
            <a:ext cx="6173061" cy="41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57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7923ED-F1AD-0F45-286F-D8003575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Análise de Resíduos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9514A9-3A35-F903-0672-392A26F6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90" y="815941"/>
            <a:ext cx="653506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85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7923ED-F1AD-0F45-286F-D8003575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Análise de Resíduos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9514A9-3A35-F903-0672-392A26F6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90" y="815941"/>
            <a:ext cx="653506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28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7923ED-F1AD-0F45-286F-D8003575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Análise de Resíduos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5C55BF-60AC-415D-2B6B-01E10F1FD3F0}"/>
              </a:ext>
            </a:extLst>
          </p:cNvPr>
          <p:cNvSpPr txBox="1"/>
          <p:nvPr/>
        </p:nvSpPr>
        <p:spPr>
          <a:xfrm>
            <a:off x="715384" y="931450"/>
            <a:ext cx="70249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NORMALIDADE </a:t>
            </a:r>
          </a:p>
          <a:p>
            <a:endParaRPr lang="pt-BR" dirty="0"/>
          </a:p>
          <a:p>
            <a:r>
              <a:rPr lang="pt-BR" dirty="0"/>
              <a:t>Pelo histograma dos resíduos padronizados pode-se analisar a suposição de normalidade.</a:t>
            </a:r>
          </a:p>
          <a:p>
            <a:endParaRPr lang="pt-BR" dirty="0"/>
          </a:p>
          <a:p>
            <a:r>
              <a:rPr lang="pt-BR" b="1" dirty="0"/>
              <a:t>Testar Normalidade com algum teste estudado (Shapiro- </a:t>
            </a:r>
            <a:r>
              <a:rPr lang="pt-BR" b="1" dirty="0" err="1"/>
              <a:t>Wilks</a:t>
            </a:r>
            <a:r>
              <a:rPr lang="pt-BR" b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1369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B5B76-C518-4CD5-9460-C82E4A8E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Intuição?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3846916D-126E-4591-9033-AF8F172121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37" y="1817347"/>
            <a:ext cx="5913352" cy="23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7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B2C149E-C464-D173-FE9F-9008B173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R²</a:t>
            </a:r>
          </a:p>
          <a:p>
            <a:r>
              <a:rPr lang="pt-BR" dirty="0"/>
              <a:t> R² ajustado</a:t>
            </a:r>
          </a:p>
          <a:p>
            <a:r>
              <a:rPr lang="pt-BR" dirty="0"/>
              <a:t> MAE</a:t>
            </a:r>
          </a:p>
          <a:p>
            <a:r>
              <a:rPr lang="pt-BR" dirty="0"/>
              <a:t> MSE</a:t>
            </a:r>
          </a:p>
          <a:p>
            <a:r>
              <a:rPr lang="pt-BR" dirty="0"/>
              <a:t> RMSE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E52C5D-FAB0-B339-D14B-D364FAF0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Perfomance</a:t>
            </a:r>
            <a:r>
              <a:rPr lang="pt-BR" dirty="0"/>
              <a:t> de modelos</a:t>
            </a:r>
          </a:p>
        </p:txBody>
      </p:sp>
    </p:spTree>
    <p:extLst>
      <p:ext uri="{BB962C8B-B14F-4D97-AF65-F5344CB8AC3E}">
        <p14:creationId xmlns:p14="http://schemas.microsoft.com/office/powerpoint/2010/main" val="3493884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FE52C5D-FAB0-B339-D14B-D364FAF0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MAE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CF0F5DE-7806-164B-0750-EA1E445847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8753" y="1502374"/>
            <a:ext cx="8865247" cy="108235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 erro médio absoluto representa a média da diferença absoluta entre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os valores reais e previstos no conjunto de dados.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Ele mede a média dos resíduos no conjunto de dados.</a:t>
            </a:r>
            <a:endParaRPr kumimoji="0" lang="pt-PT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F58C3EE-A69D-41FA-AC25-F33D7C1C4521}"/>
              </a:ext>
            </a:extLst>
          </p:cNvPr>
          <p:cNvGrpSpPr/>
          <p:nvPr/>
        </p:nvGrpSpPr>
        <p:grpSpPr>
          <a:xfrm>
            <a:off x="3442447" y="4536331"/>
            <a:ext cx="1581374" cy="523948"/>
            <a:chOff x="3151991" y="4536331"/>
            <a:chExt cx="1581374" cy="52394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3EE6175-5464-08B3-F2EE-81CDB275A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396"/>
            <a:stretch/>
          </p:blipFill>
          <p:spPr>
            <a:xfrm>
              <a:off x="3151991" y="4536331"/>
              <a:ext cx="441063" cy="523948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9D7BC25-327D-2FB2-0B1E-973F342E235B}"/>
                </a:ext>
              </a:extLst>
            </p:cNvPr>
            <p:cNvSpPr txBox="1"/>
            <p:nvPr/>
          </p:nvSpPr>
          <p:spPr>
            <a:xfrm>
              <a:off x="3711388" y="4536331"/>
              <a:ext cx="1021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Valor predito</a:t>
              </a:r>
            </a:p>
            <a:p>
              <a:r>
                <a:rPr lang="pt-BR" sz="1200" dirty="0"/>
                <a:t>Valor médio</a:t>
              </a: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F4700BCA-7C75-D996-7FF1-695D70A3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011" y="3368890"/>
            <a:ext cx="2483812" cy="102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38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FE52C5D-FAB0-B339-D14B-D364FAF0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MSE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CF0F5DE-7806-164B-0750-EA1E445847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8753" y="1502374"/>
            <a:ext cx="8638840" cy="108235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 erro quadrático médio representa a média da diferença quadrática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entre os valores originais e previstos no conjunto de dados.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Ele mede a variância dos resíduos.</a:t>
            </a:r>
            <a:endParaRPr kumimoji="0" lang="pt-PT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F58C3EE-A69D-41FA-AC25-F33D7C1C4521}"/>
              </a:ext>
            </a:extLst>
          </p:cNvPr>
          <p:cNvGrpSpPr/>
          <p:nvPr/>
        </p:nvGrpSpPr>
        <p:grpSpPr>
          <a:xfrm>
            <a:off x="3442447" y="4536331"/>
            <a:ext cx="1581374" cy="523948"/>
            <a:chOff x="3151991" y="4536331"/>
            <a:chExt cx="1581374" cy="52394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3EE6175-5464-08B3-F2EE-81CDB275A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396"/>
            <a:stretch/>
          </p:blipFill>
          <p:spPr>
            <a:xfrm>
              <a:off x="3151991" y="4536331"/>
              <a:ext cx="441063" cy="523948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9D7BC25-327D-2FB2-0B1E-973F342E235B}"/>
                </a:ext>
              </a:extLst>
            </p:cNvPr>
            <p:cNvSpPr txBox="1"/>
            <p:nvPr/>
          </p:nvSpPr>
          <p:spPr>
            <a:xfrm>
              <a:off x="3711388" y="4536331"/>
              <a:ext cx="1021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Valor predito</a:t>
              </a:r>
            </a:p>
            <a:p>
              <a:r>
                <a:rPr lang="pt-BR" sz="1200" dirty="0"/>
                <a:t>Valor médio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F6D848FF-E3AA-07BF-00F0-F18AB702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871" y="2819506"/>
            <a:ext cx="2801553" cy="12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86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FE52C5D-FAB0-B339-D14B-D364FAF0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RMSE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CF0F5DE-7806-164B-0750-EA1E445847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85811" y="1687040"/>
            <a:ext cx="5172378" cy="71302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Raiz quadrada do erro quadrático médio.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Mede o desvio padrão dos resíduos.</a:t>
            </a:r>
            <a:endParaRPr kumimoji="0" lang="pt-PT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F58C3EE-A69D-41FA-AC25-F33D7C1C4521}"/>
              </a:ext>
            </a:extLst>
          </p:cNvPr>
          <p:cNvGrpSpPr/>
          <p:nvPr/>
        </p:nvGrpSpPr>
        <p:grpSpPr>
          <a:xfrm>
            <a:off x="3442447" y="4536331"/>
            <a:ext cx="1581374" cy="523948"/>
            <a:chOff x="3151991" y="4536331"/>
            <a:chExt cx="1581374" cy="52394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3EE6175-5464-08B3-F2EE-81CDB275A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2396"/>
            <a:stretch/>
          </p:blipFill>
          <p:spPr>
            <a:xfrm>
              <a:off x="3151991" y="4536331"/>
              <a:ext cx="441063" cy="523948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9D7BC25-327D-2FB2-0B1E-973F342E235B}"/>
                </a:ext>
              </a:extLst>
            </p:cNvPr>
            <p:cNvSpPr txBox="1"/>
            <p:nvPr/>
          </p:nvSpPr>
          <p:spPr>
            <a:xfrm>
              <a:off x="3711388" y="4536331"/>
              <a:ext cx="1021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Valor predito</a:t>
              </a:r>
            </a:p>
            <a:p>
              <a:r>
                <a:rPr lang="pt-BR" sz="1200" dirty="0"/>
                <a:t>Valor médio</a:t>
              </a: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591DD2F-3F42-639A-76FD-77675294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76" y="2842299"/>
            <a:ext cx="3743847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04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524996D-86C8-E12A-673F-ED8599A4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2918AF0-DE9A-D85D-F0D5-FDD2AA76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Como predizer o modelo?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AF905E-B7C1-B326-77B1-2B1A8267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43646"/>
            <a:ext cx="7687748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0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FBCD73A-59E0-F1F2-9844-13C8A2522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712B69-7C00-F666-3762-30FEC9A3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Regressão Linear Múltipla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403233-F586-3C90-2BA4-BC534A31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44"/>
          <a:stretch/>
        </p:blipFill>
        <p:spPr>
          <a:xfrm>
            <a:off x="457200" y="766364"/>
            <a:ext cx="7539630" cy="45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85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67A41C6-43EC-B3C3-8417-F0A26F7F6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Fazer um modelo de regressão linear para a base salario.csv e tentar predizer </a:t>
            </a:r>
            <a:r>
              <a:rPr lang="pt-BR"/>
              <a:t>o salário.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EC0B77C-81BE-9B2B-2B0D-DD6D569E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1836047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9224" y="138132"/>
            <a:ext cx="5409802" cy="482451"/>
          </a:xfrm>
          <a:prstGeom prst="rect">
            <a:avLst/>
          </a:prstGeom>
        </p:spPr>
        <p:txBody>
          <a:bodyPr vert="horz" wrap="square" lIns="0" tIns="12696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2999" dirty="0">
                <a:latin typeface="Carlito"/>
                <a:cs typeface="Carlito"/>
              </a:rPr>
              <a:t>O </a:t>
            </a:r>
            <a:r>
              <a:rPr sz="2999" spc="-5" dirty="0">
                <a:latin typeface="Carlito"/>
                <a:cs typeface="Carlito"/>
              </a:rPr>
              <a:t>que </a:t>
            </a:r>
            <a:r>
              <a:rPr sz="2999" spc="-10" dirty="0">
                <a:latin typeface="Carlito"/>
                <a:cs typeface="Carlito"/>
              </a:rPr>
              <a:t>você </a:t>
            </a:r>
            <a:r>
              <a:rPr sz="2999" dirty="0">
                <a:latin typeface="Carlito"/>
                <a:cs typeface="Carlito"/>
              </a:rPr>
              <a:t>achou </a:t>
            </a:r>
            <a:r>
              <a:rPr sz="2999" spc="-5" dirty="0">
                <a:latin typeface="Carlito"/>
                <a:cs typeface="Carlito"/>
              </a:rPr>
              <a:t>da </a:t>
            </a:r>
            <a:r>
              <a:rPr sz="2999" dirty="0">
                <a:latin typeface="Carlito"/>
                <a:cs typeface="Carlito"/>
              </a:rPr>
              <a:t>aula </a:t>
            </a:r>
            <a:r>
              <a:rPr sz="2999" spc="-5" dirty="0">
                <a:latin typeface="Carlito"/>
                <a:cs typeface="Carlito"/>
              </a:rPr>
              <a:t>de</a:t>
            </a:r>
            <a:r>
              <a:rPr sz="2999" spc="-130" dirty="0">
                <a:latin typeface="Carlito"/>
                <a:cs typeface="Carlito"/>
              </a:rPr>
              <a:t> </a:t>
            </a:r>
            <a:r>
              <a:rPr sz="2999" spc="-5" dirty="0">
                <a:latin typeface="Carlito"/>
                <a:cs typeface="Carlito"/>
              </a:rPr>
              <a:t>hoje?</a:t>
            </a:r>
            <a:endParaRPr sz="2999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14828" y="1649982"/>
            <a:ext cx="2405908" cy="2457962"/>
            <a:chOff x="470916" y="1650491"/>
            <a:chExt cx="2406650" cy="2458720"/>
          </a:xfrm>
        </p:grpSpPr>
        <p:sp>
          <p:nvSpPr>
            <p:cNvPr id="4" name="object 4"/>
            <p:cNvSpPr/>
            <p:nvPr/>
          </p:nvSpPr>
          <p:spPr>
            <a:xfrm>
              <a:off x="1304544" y="1650491"/>
              <a:ext cx="1572768" cy="24582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5" name="object 5"/>
            <p:cNvSpPr/>
            <p:nvPr/>
          </p:nvSpPr>
          <p:spPr>
            <a:xfrm>
              <a:off x="470916" y="3257422"/>
              <a:ext cx="1792605" cy="365125"/>
            </a:xfrm>
            <a:custGeom>
              <a:avLst/>
              <a:gdLst/>
              <a:ahLst/>
              <a:cxnLst/>
              <a:rect l="l" t="t" r="r" b="b"/>
              <a:pathLst>
                <a:path w="1792605" h="365125">
                  <a:moveTo>
                    <a:pt x="1605153" y="0"/>
                  </a:moveTo>
                  <a:lnTo>
                    <a:pt x="1045464" y="121285"/>
                  </a:lnTo>
                  <a:lnTo>
                    <a:pt x="0" y="121285"/>
                  </a:lnTo>
                  <a:lnTo>
                    <a:pt x="0" y="365125"/>
                  </a:lnTo>
                  <a:lnTo>
                    <a:pt x="1792224" y="365125"/>
                  </a:lnTo>
                  <a:lnTo>
                    <a:pt x="1792224" y="121285"/>
                  </a:lnTo>
                  <a:lnTo>
                    <a:pt x="1493520" y="121285"/>
                  </a:lnTo>
                  <a:lnTo>
                    <a:pt x="1605153" y="0"/>
                  </a:lnTo>
                  <a:close/>
                </a:path>
              </a:pathLst>
            </a:custGeom>
            <a:solidFill>
              <a:srgbClr val="F81861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78139" y="3394805"/>
            <a:ext cx="1062662" cy="182045"/>
          </a:xfrm>
          <a:prstGeom prst="rect">
            <a:avLst/>
          </a:prstGeom>
        </p:spPr>
        <p:txBody>
          <a:bodyPr vert="horz" wrap="square" lIns="0" tIns="12696" rIns="0" bIns="0" rtlCol="0">
            <a:spAutoFit/>
          </a:bodyPr>
          <a:lstStyle/>
          <a:p>
            <a:pPr marL="12696"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Experience</a:t>
            </a:r>
            <a:r>
              <a:rPr sz="11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Survey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8919" y="1041409"/>
            <a:ext cx="2984215" cy="426588"/>
          </a:xfrm>
          <a:prstGeom prst="rect">
            <a:avLst/>
          </a:prstGeom>
        </p:spPr>
        <p:txBody>
          <a:bodyPr vert="horz" wrap="square" lIns="0" tIns="33645" rIns="0" bIns="0" rtlCol="0">
            <a:spAutoFit/>
          </a:bodyPr>
          <a:lstStyle/>
          <a:p>
            <a:pPr algn="ctr">
              <a:spcBef>
                <a:spcPts val="265"/>
              </a:spcBef>
            </a:pPr>
            <a:r>
              <a:rPr sz="1400" spc="-10" dirty="0">
                <a:latin typeface="Carlito"/>
                <a:cs typeface="Carlito"/>
              </a:rPr>
              <a:t>Pelo </a:t>
            </a:r>
            <a:r>
              <a:rPr sz="1400" spc="-5" dirty="0">
                <a:latin typeface="Carlito"/>
                <a:cs typeface="Carlito"/>
              </a:rPr>
              <a:t>aplicativo da</a:t>
            </a:r>
            <a:r>
              <a:rPr sz="1400" spc="1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FIAP</a:t>
            </a:r>
            <a:endParaRPr sz="1400">
              <a:latin typeface="Carlito"/>
              <a:cs typeface="Carlito"/>
            </a:endParaRPr>
          </a:p>
          <a:p>
            <a:pPr algn="ctr">
              <a:spcBef>
                <a:spcPts val="110"/>
              </a:spcBef>
            </a:pPr>
            <a:r>
              <a:rPr sz="1000" spc="-5" dirty="0">
                <a:latin typeface="Carlito"/>
                <a:cs typeface="Carlito"/>
              </a:rPr>
              <a:t>(Entrar </a:t>
            </a:r>
            <a:r>
              <a:rPr sz="1000" dirty="0">
                <a:latin typeface="Carlito"/>
                <a:cs typeface="Carlito"/>
              </a:rPr>
              <a:t>no </a:t>
            </a:r>
            <a:r>
              <a:rPr sz="1000" spc="-5" dirty="0">
                <a:latin typeface="Carlito"/>
                <a:cs typeface="Carlito"/>
              </a:rPr>
              <a:t>FIAPP, e </a:t>
            </a:r>
            <a:r>
              <a:rPr sz="1000" dirty="0">
                <a:latin typeface="Carlito"/>
                <a:cs typeface="Carlito"/>
              </a:rPr>
              <a:t>no </a:t>
            </a:r>
            <a:r>
              <a:rPr sz="1000" spc="-5" dirty="0">
                <a:latin typeface="Carlito"/>
                <a:cs typeface="Carlito"/>
              </a:rPr>
              <a:t>menu clicar em Experience</a:t>
            </a:r>
            <a:r>
              <a:rPr sz="1000" spc="30" dirty="0">
                <a:latin typeface="Carlito"/>
                <a:cs typeface="Carlito"/>
              </a:rPr>
              <a:t> </a:t>
            </a:r>
            <a:r>
              <a:rPr sz="1000" spc="-5" dirty="0">
                <a:latin typeface="Carlito"/>
                <a:cs typeface="Carlito"/>
              </a:rPr>
              <a:t>Survey)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66042" y="1189876"/>
            <a:ext cx="2486400" cy="3146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056525" y="3259474"/>
            <a:ext cx="1567248" cy="246215"/>
            <a:chOff x="7919542" y="328894"/>
            <a:chExt cx="957000" cy="150345"/>
          </a:xfrm>
        </p:grpSpPr>
        <p:pic>
          <p:nvPicPr>
            <p:cNvPr id="20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25" name="Picture 24" descr="mb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44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Copyright </a:t>
            </a:r>
            <a:r>
              <a:rPr lang="de-DE" sz="700" dirty="0">
                <a:solidFill>
                  <a:srgbClr val="A2B6C1"/>
                </a:solidFill>
                <a:latin typeface="Roboto Light"/>
                <a:cs typeface="Roboto Light"/>
              </a:rPr>
              <a:t>© </a:t>
            </a:r>
            <a:r>
              <a:rPr lang="en-US" sz="700">
                <a:solidFill>
                  <a:srgbClr val="A2B6C1"/>
                </a:solidFill>
                <a:latin typeface="Roboto Light"/>
                <a:cs typeface="Roboto Light"/>
              </a:rPr>
              <a:t>2019 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| Professor (a) Nome do Professor</a:t>
            </a:r>
          </a:p>
          <a:p>
            <a:pPr algn="ctr" eaLnBrk="1" hangingPunct="1">
              <a:lnSpc>
                <a:spcPct val="110000"/>
              </a:lnSpc>
            </a:pP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Todos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os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direitos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reservados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.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Reprodução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divulgação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total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ou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parcial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deste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documento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,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é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expressamente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proibido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sem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consentimento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formal,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por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 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escrito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, do professor/</a:t>
            </a:r>
            <a:r>
              <a:rPr lang="en-US" sz="700" dirty="0" err="1">
                <a:solidFill>
                  <a:srgbClr val="A2B6C1"/>
                </a:solidFill>
                <a:latin typeface="Roboto Light"/>
                <a:cs typeface="Roboto Light"/>
              </a:rPr>
              <a:t>autor</a:t>
            </a:r>
            <a:r>
              <a:rPr lang="en-US" sz="700" dirty="0">
                <a:solidFill>
                  <a:srgbClr val="A2B6C1"/>
                </a:solidFill>
                <a:latin typeface="Roboto Light"/>
                <a:cs typeface="Roboto Light"/>
              </a:rPr>
              <a:t>.</a:t>
            </a:r>
          </a:p>
        </p:txBody>
      </p:sp>
      <p:sp>
        <p:nvSpPr>
          <p:cNvPr id="27" name="CaixaDeTexto 7"/>
          <p:cNvSpPr txBox="1">
            <a:spLocks noChangeArrowheads="1"/>
          </p:cNvSpPr>
          <p:nvPr/>
        </p:nvSpPr>
        <p:spPr bwMode="auto">
          <a:xfrm>
            <a:off x="5321311" y="1972500"/>
            <a:ext cx="17437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3600" dirty="0">
                <a:solidFill>
                  <a:srgbClr val="626E73"/>
                </a:solidFill>
                <a:latin typeface="Gotham HTF Book" charset="0"/>
                <a:cs typeface="Gotham HTF Book" charset="0"/>
              </a:rPr>
              <a:t>/</a:t>
            </a:r>
            <a:r>
              <a:rPr lang="pt-BR" sz="3600" dirty="0" err="1">
                <a:solidFill>
                  <a:srgbClr val="626E73"/>
                </a:solidFill>
                <a:latin typeface="Gotham HTF Book" charset="0"/>
                <a:cs typeface="Gotham HTF Book" charset="0"/>
              </a:rPr>
              <a:t>lafphd</a:t>
            </a:r>
            <a:endParaRPr lang="pt-BR" sz="3600" dirty="0">
              <a:solidFill>
                <a:srgbClr val="626E73"/>
              </a:solidFill>
              <a:latin typeface="Gotham HTF Book" charset="0"/>
              <a:cs typeface="Gotham HTF Book" charset="0"/>
            </a:endParaRPr>
          </a:p>
        </p:txBody>
      </p:sp>
      <p:pic>
        <p:nvPicPr>
          <p:cNvPr id="29" name="Imagem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985" y="1857294"/>
            <a:ext cx="659366" cy="65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" y="760789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626E73"/>
                </a:solidFill>
                <a:latin typeface="Gotham HTF Light"/>
                <a:cs typeface="Gotham HTF Light"/>
              </a:rPr>
              <a:t>OBRIGADO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818C0D1-95AF-F10F-BFA4-E22B5CC80B7A}"/>
              </a:ext>
            </a:extLst>
          </p:cNvPr>
          <p:cNvSpPr txBox="1"/>
          <p:nvPr/>
        </p:nvSpPr>
        <p:spPr>
          <a:xfrm>
            <a:off x="4034571" y="2754486"/>
            <a:ext cx="367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profleandro.ferreira@fiap.com.br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A21ED582-E9C6-ADDD-EB51-75F2918482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731" t="41165" r="24192" b="11611"/>
          <a:stretch/>
        </p:blipFill>
        <p:spPr>
          <a:xfrm>
            <a:off x="1605087" y="1695520"/>
            <a:ext cx="2081517" cy="20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1482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2" y="209197"/>
            <a:ext cx="8699498" cy="4708684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42" y="2140690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00D0F-03F3-4F88-9DDD-2B8BE7D2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é um modelo?</a:t>
            </a:r>
          </a:p>
        </p:txBody>
      </p:sp>
      <p:pic>
        <p:nvPicPr>
          <p:cNvPr id="4" name="Picture 2" descr="Resultado de imagem para casa">
            <a:extLst>
              <a:ext uri="{FF2B5EF4-FFF2-40B4-BE49-F238E27FC236}">
                <a16:creationId xmlns:a16="http://schemas.microsoft.com/office/drawing/2014/main" id="{492CD249-E8C4-4137-A542-1BAF94019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0" b="89816" l="8899" r="94883">
                        <a14:foregroundMark x1="88765" y1="50918" x2="94994" y2="71285"/>
                        <a14:foregroundMark x1="94994" y1="71285" x2="79867" y2="78965"/>
                        <a14:foregroundMark x1="79867" y1="78965" x2="77642" y2="55426"/>
                        <a14:foregroundMark x1="77642" y1="55426" x2="87653" y2="48748"/>
                        <a14:foregroundMark x1="97887" y1="77462" x2="53504" y2="91987"/>
                        <a14:foregroundMark x1="53504" y1="91987" x2="38487" y2="93823"/>
                        <a14:foregroundMark x1="38487" y1="93823" x2="24027" y2="86311"/>
                        <a14:foregroundMark x1="24027" y1="86311" x2="8899" y2="87145"/>
                        <a14:foregroundMark x1="8899" y1="87145" x2="12903" y2="71285"/>
                      </a14:backgroundRemoval>
                    </a14:imgEffect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142" y="1629109"/>
            <a:ext cx="2836644" cy="18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3848175-2903-42CC-91F0-2CD70F673FCF}"/>
              </a:ext>
            </a:extLst>
          </p:cNvPr>
          <p:cNvSpPr txBox="1"/>
          <p:nvPr/>
        </p:nvSpPr>
        <p:spPr>
          <a:xfrm>
            <a:off x="2750799" y="3726202"/>
            <a:ext cx="74944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13" dirty="0"/>
              <a:t>Modelo 1</a:t>
            </a:r>
          </a:p>
        </p:txBody>
      </p:sp>
    </p:spTree>
    <p:extLst>
      <p:ext uri="{BB962C8B-B14F-4D97-AF65-F5344CB8AC3E}">
        <p14:creationId xmlns:p14="http://schemas.microsoft.com/office/powerpoint/2010/main" val="202638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5F8ED-5454-4498-878B-7248FDED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Posso ter mais de um modelo?</a:t>
            </a:r>
          </a:p>
        </p:txBody>
      </p:sp>
      <p:pic>
        <p:nvPicPr>
          <p:cNvPr id="4" name="Picture 2" descr="Resultado de imagem para casa">
            <a:extLst>
              <a:ext uri="{FF2B5EF4-FFF2-40B4-BE49-F238E27FC236}">
                <a16:creationId xmlns:a16="http://schemas.microsoft.com/office/drawing/2014/main" id="{14E08B89-AEA2-4774-AE7E-A1698F471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0" b="89816" l="8899" r="94883">
                        <a14:foregroundMark x1="88765" y1="50918" x2="94994" y2="71285"/>
                        <a14:foregroundMark x1="94994" y1="71285" x2="79867" y2="78965"/>
                        <a14:foregroundMark x1="79867" y1="78965" x2="77642" y2="55426"/>
                        <a14:foregroundMark x1="77642" y1="55426" x2="87653" y2="48748"/>
                        <a14:foregroundMark x1="97887" y1="77462" x2="53504" y2="91987"/>
                        <a14:foregroundMark x1="53504" y1="91987" x2="38487" y2="93823"/>
                        <a14:foregroundMark x1="38487" y1="93823" x2="24027" y2="86311"/>
                        <a14:foregroundMark x1="24027" y1="86311" x2="8899" y2="87145"/>
                        <a14:foregroundMark x1="8899" y1="87145" x2="12903" y2="71285"/>
                      </a14:backgroundRemoval>
                    </a14:imgEffect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619" y="1677554"/>
            <a:ext cx="2836644" cy="18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casa">
            <a:extLst>
              <a:ext uri="{FF2B5EF4-FFF2-40B4-BE49-F238E27FC236}">
                <a16:creationId xmlns:a16="http://schemas.microsoft.com/office/drawing/2014/main" id="{755AADCC-525A-41C8-831D-21CE78DAD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50" b="89816" l="8899" r="94883">
                        <a14:foregroundMark x1="88765" y1="50918" x2="94994" y2="71285"/>
                        <a14:foregroundMark x1="94994" y1="71285" x2="79867" y2="78965"/>
                        <a14:foregroundMark x1="79867" y1="78965" x2="77642" y2="55426"/>
                        <a14:foregroundMark x1="77642" y1="55426" x2="87653" y2="48748"/>
                        <a14:foregroundMark x1="97887" y1="77462" x2="53504" y2="91987"/>
                        <a14:foregroundMark x1="53504" y1="91987" x2="38487" y2="93823"/>
                        <a14:foregroundMark x1="38487" y1="93823" x2="24027" y2="86311"/>
                        <a14:foregroundMark x1="24027" y1="86311" x2="8899" y2="87145"/>
                        <a14:foregroundMark x1="8899" y1="87145" x2="12903" y2="71285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8594"/>
            <a:ext cx="2838190" cy="189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67ED3A8-D0C8-42F4-820F-C3F1E02C98A4}"/>
              </a:ext>
            </a:extLst>
          </p:cNvPr>
          <p:cNvSpPr txBox="1"/>
          <p:nvPr/>
        </p:nvSpPr>
        <p:spPr>
          <a:xfrm>
            <a:off x="2445257" y="3701245"/>
            <a:ext cx="74944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13" dirty="0"/>
              <a:t>Modelo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6D0316-6580-49AF-AC8B-C0EC84450D31}"/>
              </a:ext>
            </a:extLst>
          </p:cNvPr>
          <p:cNvSpPr txBox="1"/>
          <p:nvPr/>
        </p:nvSpPr>
        <p:spPr>
          <a:xfrm>
            <a:off x="5862942" y="3701245"/>
            <a:ext cx="74944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13" dirty="0"/>
              <a:t>Modelo 2</a:t>
            </a:r>
          </a:p>
        </p:txBody>
      </p:sp>
    </p:spTree>
    <p:extLst>
      <p:ext uri="{BB962C8B-B14F-4D97-AF65-F5344CB8AC3E}">
        <p14:creationId xmlns:p14="http://schemas.microsoft.com/office/powerpoint/2010/main" val="889966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3C9FD-A179-4F0B-BE00-7367F9F8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Um modelo é só um modelo!</a:t>
            </a:r>
          </a:p>
        </p:txBody>
      </p:sp>
      <p:pic>
        <p:nvPicPr>
          <p:cNvPr id="4" name="Picture 2" descr="Resultado de imagem para casa">
            <a:extLst>
              <a:ext uri="{FF2B5EF4-FFF2-40B4-BE49-F238E27FC236}">
                <a16:creationId xmlns:a16="http://schemas.microsoft.com/office/drawing/2014/main" id="{BE766506-1987-44C5-84BC-36721F1C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14" y="1830605"/>
            <a:ext cx="3238835" cy="215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casa">
            <a:extLst>
              <a:ext uri="{FF2B5EF4-FFF2-40B4-BE49-F238E27FC236}">
                <a16:creationId xmlns:a16="http://schemas.microsoft.com/office/drawing/2014/main" id="{EB1AF413-44B2-4DCC-AC57-88D4857D4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50" b="89816" l="8899" r="94883">
                        <a14:foregroundMark x1="88765" y1="50918" x2="94994" y2="71285"/>
                        <a14:foregroundMark x1="94994" y1="71285" x2="79867" y2="78965"/>
                        <a14:foregroundMark x1="79867" y1="78965" x2="77642" y2="55426"/>
                        <a14:foregroundMark x1="77642" y1="55426" x2="87653" y2="48748"/>
                        <a14:foregroundMark x1="97887" y1="77462" x2="53504" y2="91987"/>
                        <a14:foregroundMark x1="53504" y1="91987" x2="38487" y2="93823"/>
                        <a14:foregroundMark x1="38487" y1="93823" x2="24027" y2="86311"/>
                        <a14:foregroundMark x1="24027" y1="86311" x2="8899" y2="87145"/>
                        <a14:foregroundMark x1="8899" y1="87145" x2="12903" y2="71285"/>
                      </a14:backgroundRemoval>
                    </a14:imgEffect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198" y="1576540"/>
            <a:ext cx="1802775" cy="120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casa">
            <a:extLst>
              <a:ext uri="{FF2B5EF4-FFF2-40B4-BE49-F238E27FC236}">
                <a16:creationId xmlns:a16="http://schemas.microsoft.com/office/drawing/2014/main" id="{EFE68BE9-1289-4449-A484-1C3CD4249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50" b="89816" l="8899" r="94883">
                        <a14:foregroundMark x1="88765" y1="50918" x2="94994" y2="71285"/>
                        <a14:foregroundMark x1="94994" y1="71285" x2="79867" y2="78965"/>
                        <a14:foregroundMark x1="79867" y1="78965" x2="77642" y2="55426"/>
                        <a14:foregroundMark x1="77642" y1="55426" x2="87653" y2="48748"/>
                        <a14:foregroundMark x1="97887" y1="77462" x2="53504" y2="91987"/>
                        <a14:foregroundMark x1="53504" y1="91987" x2="38487" y2="93823"/>
                        <a14:foregroundMark x1="38487" y1="93823" x2="24027" y2="86311"/>
                        <a14:foregroundMark x1="24027" y1="86311" x2="8899" y2="87145"/>
                        <a14:foregroundMark x1="8899" y1="87145" x2="12903" y2="71285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35" y="2675440"/>
            <a:ext cx="1802775" cy="120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5629D10-644C-4DF5-A6D9-FEB1B3F53AC3}"/>
              </a:ext>
            </a:extLst>
          </p:cNvPr>
          <p:cNvSpPr txBox="1"/>
          <p:nvPr/>
        </p:nvSpPr>
        <p:spPr>
          <a:xfrm>
            <a:off x="2302136" y="4125387"/>
            <a:ext cx="84922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13" dirty="0"/>
              <a:t>Realidade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552BE3-A11F-4094-AA1B-46288C08A0CA}"/>
              </a:ext>
            </a:extLst>
          </p:cNvPr>
          <p:cNvSpPr txBox="1"/>
          <p:nvPr/>
        </p:nvSpPr>
        <p:spPr>
          <a:xfrm>
            <a:off x="6145670" y="4114629"/>
            <a:ext cx="68997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13" dirty="0"/>
              <a:t>Modelos</a:t>
            </a:r>
          </a:p>
        </p:txBody>
      </p:sp>
    </p:spTree>
    <p:extLst>
      <p:ext uri="{BB962C8B-B14F-4D97-AF65-F5344CB8AC3E}">
        <p14:creationId xmlns:p14="http://schemas.microsoft.com/office/powerpoint/2010/main" val="232427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3C9FD-A179-4F0B-BE00-7367F9F8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Isso não é um cachimbo!</a:t>
            </a:r>
          </a:p>
        </p:txBody>
      </p:sp>
      <p:pic>
        <p:nvPicPr>
          <p:cNvPr id="9" name="Picture 2" descr="Resultado de imagem para c'est n'est a pipe">
            <a:extLst>
              <a:ext uri="{FF2B5EF4-FFF2-40B4-BE49-F238E27FC236}">
                <a16:creationId xmlns:a16="http://schemas.microsoft.com/office/drawing/2014/main" id="{9D4B121C-BC5F-4A82-9F30-7D646D918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48" y="923312"/>
            <a:ext cx="4507455" cy="314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71F53E4-4252-4592-9732-D300A2D6030E}"/>
              </a:ext>
            </a:extLst>
          </p:cNvPr>
          <p:cNvSpPr txBox="1"/>
          <p:nvPr/>
        </p:nvSpPr>
        <p:spPr>
          <a:xfrm>
            <a:off x="5176796" y="4065004"/>
            <a:ext cx="1419127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13" dirty="0"/>
              <a:t>René </a:t>
            </a:r>
            <a:r>
              <a:rPr lang="pt-BR" sz="1013" dirty="0" err="1"/>
              <a:t>Magritte</a:t>
            </a:r>
            <a:r>
              <a:rPr lang="pt-BR" sz="1013" dirty="0"/>
              <a:t>, 1929</a:t>
            </a:r>
          </a:p>
        </p:txBody>
      </p:sp>
    </p:spTree>
    <p:extLst>
      <p:ext uri="{BB962C8B-B14F-4D97-AF65-F5344CB8AC3E}">
        <p14:creationId xmlns:p14="http://schemas.microsoft.com/office/powerpoint/2010/main" val="315592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11246</TotalTime>
  <Words>1096</Words>
  <Application>Microsoft Office PowerPoint</Application>
  <PresentationFormat>Personalizar</PresentationFormat>
  <Paragraphs>158</Paragraphs>
  <Slides>59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Carlito</vt:lpstr>
      <vt:lpstr>Gotham HTF Book</vt:lpstr>
      <vt:lpstr>Gotham HTF Light</vt:lpstr>
      <vt:lpstr>Roboto</vt:lpstr>
      <vt:lpstr>Roboto Light</vt:lpstr>
      <vt:lpstr>Office Theme</vt:lpstr>
      <vt:lpstr>Apresentação do PowerPoint</vt:lpstr>
      <vt:lpstr>Apresentação do PowerPoint</vt:lpstr>
      <vt:lpstr>Apresentação do PowerPoint</vt:lpstr>
      <vt:lpstr>Ciência de dados (Data Science)</vt:lpstr>
      <vt:lpstr>Intuição?</vt:lpstr>
      <vt:lpstr>O que é um modelo?</vt:lpstr>
      <vt:lpstr>Posso ter mais de um modelo?</vt:lpstr>
      <vt:lpstr>Um modelo é só um modelo!</vt:lpstr>
      <vt:lpstr>Isso não é um cachimbo!</vt:lpstr>
      <vt:lpstr>Aprendizagem de máquina</vt:lpstr>
      <vt:lpstr>Aprendizagem não supervisionada</vt:lpstr>
      <vt:lpstr>Aprendizagem supervisionada</vt:lpstr>
      <vt:lpstr>Técnicas supervisionadas</vt:lpstr>
      <vt:lpstr>Regressão</vt:lpstr>
      <vt:lpstr>Regressão</vt:lpstr>
      <vt:lpstr>Regressão Linear Simples</vt:lpstr>
      <vt:lpstr>Exemplo 1</vt:lpstr>
      <vt:lpstr>Por onde começar ?</vt:lpstr>
      <vt:lpstr>Diagrama de dispersão</vt:lpstr>
      <vt:lpstr>Coeficiente de Correlação Linear</vt:lpstr>
      <vt:lpstr>Calculando...</vt:lpstr>
      <vt:lpstr>Correlação</vt:lpstr>
      <vt:lpstr>Calculando...</vt:lpstr>
      <vt:lpstr>Apesar de iniciar...</vt:lpstr>
      <vt:lpstr>Regressão Linear Simples</vt:lpstr>
      <vt:lpstr>Regressão Linear Simples</vt:lpstr>
      <vt:lpstr>Voltando ao problema...</vt:lpstr>
      <vt:lpstr>Teste 1, 2, 3, ... Testando..</vt:lpstr>
      <vt:lpstr>Testes de Normalidade</vt:lpstr>
      <vt:lpstr>Teste 1, 2, 3, ... Testando..</vt:lpstr>
      <vt:lpstr>Regressão Linear Simples</vt:lpstr>
      <vt:lpstr>Comando lm</vt:lpstr>
      <vt:lpstr>Lá no R...</vt:lpstr>
      <vt:lpstr>Como interpretar os coeficientes?</vt:lpstr>
      <vt:lpstr>Lá no R...</vt:lpstr>
      <vt:lpstr>Lá no R...</vt:lpstr>
      <vt:lpstr>Teste de Hipóteses</vt:lpstr>
      <vt:lpstr>Lá no R...</vt:lpstr>
      <vt:lpstr>R² (R-quadrado)</vt:lpstr>
      <vt:lpstr>Como ler o R² ?</vt:lpstr>
      <vt:lpstr>R² - Ajustado</vt:lpstr>
      <vt:lpstr>Lá no R...</vt:lpstr>
      <vt:lpstr>Análise de Resíduos</vt:lpstr>
      <vt:lpstr>Análise de Resíduos</vt:lpstr>
      <vt:lpstr>Análise de Resíduos</vt:lpstr>
      <vt:lpstr>Análise de Resíduos</vt:lpstr>
      <vt:lpstr>Análise de Resíduos</vt:lpstr>
      <vt:lpstr>Análise de Resíduos</vt:lpstr>
      <vt:lpstr>Análise de Resíduos</vt:lpstr>
      <vt:lpstr>Perfomance de modelos</vt:lpstr>
      <vt:lpstr>MAE</vt:lpstr>
      <vt:lpstr>MSE</vt:lpstr>
      <vt:lpstr>RMSE</vt:lpstr>
      <vt:lpstr>Como predizer o modelo?</vt:lpstr>
      <vt:lpstr>Regressão Linear Múltipla</vt:lpstr>
      <vt:lpstr>Exemplo 2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Leandro Ferreira</cp:lastModifiedBy>
  <cp:revision>43</cp:revision>
  <dcterms:created xsi:type="dcterms:W3CDTF">2019-02-15T12:16:11Z</dcterms:created>
  <dcterms:modified xsi:type="dcterms:W3CDTF">2023-06-28T22:14:43Z</dcterms:modified>
</cp:coreProperties>
</file>